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  <p:sldId id="290" r:id="rId5"/>
    <p:sldId id="291" r:id="rId6"/>
    <p:sldId id="347" r:id="rId7"/>
    <p:sldId id="301" r:id="rId8"/>
    <p:sldId id="302" r:id="rId9"/>
    <p:sldId id="321" r:id="rId10"/>
    <p:sldId id="303" r:id="rId11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堂" initials="堂" lastIdx="0" clrIdx="0"/>
  <p:cmAuthor id="2" name="杨 畅" initials="杨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0" autoAdjust="0"/>
    <p:restoredTop sz="94660"/>
  </p:normalViewPr>
  <p:slideViewPr>
    <p:cSldViewPr snapToGrid="0">
      <p:cViewPr varScale="1">
        <p:scale>
          <a:sx n="76" d="100"/>
          <a:sy n="76" d="100"/>
        </p:scale>
        <p:origin x="76" y="2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commentAuthors" Target="commentAuthors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242888" y="1431925"/>
            <a:ext cx="6872287" cy="3865563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242888" y="1431925"/>
            <a:ext cx="6872287" cy="3865563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CC7A9-41C5-416C-A43E-E45D221B419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8DBA3-9404-4318-8119-9A73A493F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CC7A9-41C5-416C-A43E-E45D221B419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8DBA3-9404-4318-8119-9A73A493F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CC7A9-41C5-416C-A43E-E45D221B419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8DBA3-9404-4318-8119-9A73A493F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CC7A9-41C5-416C-A43E-E45D221B419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8DBA3-9404-4318-8119-9A73A493F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CC7A9-41C5-416C-A43E-E45D221B419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8DBA3-9404-4318-8119-9A73A493F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CC7A9-41C5-416C-A43E-E45D221B419A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8DBA3-9404-4318-8119-9A73A493F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CC7A9-41C5-416C-A43E-E45D221B419A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8DBA3-9404-4318-8119-9A73A493F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CC7A9-41C5-416C-A43E-E45D221B419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8DBA3-9404-4318-8119-9A73A493F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CC7A9-41C5-416C-A43E-E45D221B419A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8DBA3-9404-4318-8119-9A73A493F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CC7A9-41C5-416C-A43E-E45D221B419A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8DBA3-9404-4318-8119-9A73A493F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CC7A9-41C5-416C-A43E-E45D221B419A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8DBA3-9404-4318-8119-9A73A493F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4CC7A9-41C5-416C-A43E-E45D221B419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58DBA3-9404-4318-8119-9A73A493F5A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456055" y="1183323"/>
            <a:ext cx="9144000" cy="1655762"/>
          </a:xfrm>
        </p:spPr>
        <p:txBody>
          <a:bodyPr>
            <a:normAutofit/>
          </a:bodyPr>
          <a:lstStyle/>
          <a:p>
            <a:r>
              <a:rPr lang="zh-CN" altLang="en-US" sz="4400" b="1" dirty="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</a:rPr>
              <a:t>短讲：两三个见证的重要性</a:t>
            </a:r>
            <a:endParaRPr lang="zh-CN" altLang="en-US" sz="4400" b="1" dirty="0">
              <a:solidFill>
                <a:srgbClr val="FFFF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内容占位符 2"/>
          <p:cNvSpPr txBox="1"/>
          <p:nvPr/>
        </p:nvSpPr>
        <p:spPr>
          <a:xfrm>
            <a:off x="144780" y="133165"/>
            <a:ext cx="12047220" cy="711581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  <a:spcBef>
                <a:spcPts val="1000"/>
              </a:spcBef>
              <a:tabLst>
                <a:tab pos="0" algn="l"/>
              </a:tabLst>
            </a:pPr>
            <a:r>
              <a:rPr lang="zh-CN" sz="4000" b="1" spc="-1" dirty="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一、旧约的教导</a:t>
            </a:r>
            <a:endParaRPr lang="zh-CN" sz="4000" b="1" spc="-1" dirty="0">
              <a:solidFill>
                <a:srgbClr val="FFFF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algn="l">
              <a:lnSpc>
                <a:spcPct val="100000"/>
              </a:lnSpc>
              <a:spcBef>
                <a:spcPts val="1000"/>
              </a:spcBef>
              <a:tabLst>
                <a:tab pos="0" algn="l"/>
              </a:tabLst>
            </a:pPr>
            <a:r>
              <a:rPr lang="zh-CN" altLang="en-US" sz="4000" b="1" spc="-1" dirty="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申</a:t>
            </a:r>
            <a:r>
              <a:rPr lang="en-US" altLang="zh-CN" sz="4000" b="1" spc="-1" dirty="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19</a:t>
            </a:r>
            <a:r>
              <a:rPr lang="zh-CN" altLang="en-US" sz="4000" b="1" spc="-1" dirty="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：</a:t>
            </a:r>
            <a:r>
              <a:rPr lang="en-US" altLang="zh-CN" sz="4000" b="1" spc="-1" dirty="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15 </a:t>
            </a:r>
            <a:r>
              <a:rPr lang="zh-CN" altLang="en-US" sz="4000" b="1" spc="-1" dirty="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人无论犯什么罪，作什么恶，不可凭一个人的口作见证，总要凭两三个人的口作见证才可定案。</a:t>
            </a:r>
            <a:endParaRPr lang="zh-CN" altLang="en-US" sz="4000" b="1" spc="-1" dirty="0">
              <a:solidFill>
                <a:srgbClr val="FFFF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algn="l">
              <a:lnSpc>
                <a:spcPct val="100000"/>
              </a:lnSpc>
              <a:spcBef>
                <a:spcPts val="1000"/>
              </a:spcBef>
              <a:tabLst>
                <a:tab pos="0" algn="l"/>
              </a:tabLst>
            </a:pPr>
            <a:r>
              <a:rPr lang="zh-CN" altLang="en-US" sz="4000" b="1" spc="-1" dirty="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如果只有一个见证人，就需要审判官或祭司去调查，如同认可其中一方，就等于两个见证人。申</a:t>
            </a:r>
            <a:r>
              <a:rPr lang="en-US" altLang="zh-CN" sz="4000" b="1" spc="-1" dirty="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17:2-6</a:t>
            </a:r>
            <a:r>
              <a:rPr lang="zh-CN" altLang="en-US" sz="4000" b="1" spc="-1" dirty="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；</a:t>
            </a:r>
            <a:r>
              <a:rPr lang="en-US" altLang="zh-CN" sz="4000" b="1" spc="-1" dirty="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9-12</a:t>
            </a:r>
            <a:r>
              <a:rPr lang="zh-CN" altLang="en-US" sz="4000" b="1" spc="-1" dirty="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；</a:t>
            </a:r>
            <a:r>
              <a:rPr lang="en-US" altLang="zh-CN" sz="4000" b="1" spc="-1" dirty="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19:16-19</a:t>
            </a:r>
            <a:endParaRPr lang="zh-CN" altLang="en-US" sz="4000" b="1" spc="-1" dirty="0">
              <a:solidFill>
                <a:srgbClr val="FFFF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内容占位符 2"/>
          <p:cNvSpPr txBox="1"/>
          <p:nvPr/>
        </p:nvSpPr>
        <p:spPr>
          <a:xfrm>
            <a:off x="36195" y="0"/>
            <a:ext cx="12047220" cy="711581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  <a:spcBef>
                <a:spcPts val="1000"/>
              </a:spcBef>
              <a:tabLst>
                <a:tab pos="0" algn="l"/>
              </a:tabLst>
            </a:pPr>
            <a:r>
              <a:rPr lang="zh-CN" sz="4000" b="1" spc="-1" dirty="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二、新约的教导</a:t>
            </a:r>
            <a:endParaRPr lang="zh-CN" sz="4000" b="1" spc="-1" dirty="0">
              <a:solidFill>
                <a:srgbClr val="FFFF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algn="l">
              <a:lnSpc>
                <a:spcPct val="100000"/>
              </a:lnSpc>
              <a:spcBef>
                <a:spcPts val="1000"/>
              </a:spcBef>
              <a:tabLst>
                <a:tab pos="0" algn="l"/>
              </a:tabLst>
            </a:pPr>
            <a:r>
              <a:rPr lang="zh-CN" sz="4000" b="1" spc="-1" dirty="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林后</a:t>
            </a:r>
            <a:r>
              <a:rPr lang="en-US" altLang="zh-CN" sz="4000" b="1" spc="-1" dirty="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13:1 </a:t>
            </a:r>
            <a:r>
              <a:rPr lang="zh-CN" altLang="en-US" sz="4000" b="1" spc="-1" dirty="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这是我第三次要到你们那里去。</a:t>
            </a:r>
            <a:r>
              <a:rPr lang="en-US" altLang="zh-CN" sz="4000" b="1" spc="-1" dirty="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“</a:t>
            </a:r>
            <a:r>
              <a:rPr lang="zh-CN" altLang="en-US" sz="4000" b="1" spc="-1" dirty="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任何事</a:t>
            </a:r>
            <a:r>
              <a:rPr lang="en-US" altLang="zh-CN" sz="4000" b="1" spc="-1" dirty="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*</a:t>
            </a:r>
            <a:r>
              <a:rPr lang="zh-CN" altLang="en-US" sz="4000" b="1" spc="-1" dirty="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都必须凭两三个证人的口，才可以成立。</a:t>
            </a:r>
            <a:r>
              <a:rPr lang="en-US" altLang="zh-CN" sz="4000" b="1" spc="-1" dirty="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”</a:t>
            </a:r>
            <a:endParaRPr lang="en-US" altLang="zh-CN" sz="4000" b="1" spc="-1" dirty="0">
              <a:solidFill>
                <a:srgbClr val="FFFF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algn="l">
              <a:lnSpc>
                <a:spcPct val="100000"/>
              </a:lnSpc>
              <a:spcBef>
                <a:spcPts val="1000"/>
              </a:spcBef>
              <a:tabLst>
                <a:tab pos="0" algn="l"/>
              </a:tabLst>
            </a:pPr>
            <a:r>
              <a:rPr lang="zh-CN" altLang="en-US" sz="4000" b="1" spc="-1" dirty="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如果只有一见证人，可以找共同认可的第三方，或有关的权柄，比如牧者，然后顺服最后的决定。林前</a:t>
            </a:r>
            <a:r>
              <a:rPr lang="en-US" altLang="zh-CN" sz="4000" b="1" spc="-1" dirty="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6:1,5</a:t>
            </a:r>
            <a:r>
              <a:rPr lang="zh-CN" altLang="en-US" sz="4000" b="1" spc="-1" dirty="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；来</a:t>
            </a:r>
            <a:r>
              <a:rPr lang="en-US" altLang="zh-CN" sz="4000" b="1" spc="-1" dirty="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13:17</a:t>
            </a:r>
            <a:endParaRPr lang="en-US" altLang="zh-CN" sz="4000" b="1" spc="-1" dirty="0">
              <a:solidFill>
                <a:srgbClr val="FFFF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algn="l">
              <a:lnSpc>
                <a:spcPct val="100000"/>
              </a:lnSpc>
              <a:spcBef>
                <a:spcPts val="1000"/>
              </a:spcBef>
              <a:tabLst>
                <a:tab pos="0" algn="l"/>
              </a:tabLst>
            </a:pPr>
            <a:endParaRPr lang="en-US" altLang="zh-CN" sz="4000" b="1" spc="-1" dirty="0">
              <a:solidFill>
                <a:srgbClr val="FFFF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algn="l">
              <a:lnSpc>
                <a:spcPct val="100000"/>
              </a:lnSpc>
              <a:spcBef>
                <a:spcPts val="1000"/>
              </a:spcBef>
              <a:tabLst>
                <a:tab pos="0" algn="l"/>
              </a:tabLst>
            </a:pPr>
            <a:r>
              <a:rPr lang="zh-CN" altLang="en-US" sz="4000" b="1" spc="-1" dirty="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你应该听</a:t>
            </a:r>
            <a:r>
              <a:rPr lang="en-US" altLang="zh-CN" sz="4000" b="1" spc="-1" dirty="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2-3</a:t>
            </a:r>
            <a:r>
              <a:rPr lang="zh-CN" altLang="en-US" sz="4000" b="1" spc="-1" dirty="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个人的见证还是本人的见证？本人的情绪？（来</a:t>
            </a:r>
            <a:r>
              <a:rPr lang="en-US" altLang="zh-CN" sz="4000" b="1" spc="-1" dirty="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12:16-17</a:t>
            </a:r>
            <a:r>
              <a:rPr lang="zh-CN" altLang="en-US" sz="4000" b="1" spc="-1" dirty="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）</a:t>
            </a:r>
            <a:endParaRPr lang="en-US" altLang="zh-CN" sz="4000" b="1" spc="-1" dirty="0">
              <a:solidFill>
                <a:srgbClr val="FFFF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algn="l">
              <a:lnSpc>
                <a:spcPct val="100000"/>
              </a:lnSpc>
              <a:spcBef>
                <a:spcPts val="1000"/>
              </a:spcBef>
              <a:tabLst>
                <a:tab pos="0" algn="l"/>
              </a:tabLst>
            </a:pPr>
            <a:endParaRPr lang="zh-CN" altLang="en-US" sz="4000" b="1" spc="-1" dirty="0">
              <a:solidFill>
                <a:srgbClr val="FFFF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内容占位符 2"/>
          <p:cNvSpPr txBox="1"/>
          <p:nvPr/>
        </p:nvSpPr>
        <p:spPr>
          <a:xfrm>
            <a:off x="180975" y="0"/>
            <a:ext cx="11829415" cy="6858635"/>
          </a:xfrm>
          <a:prstGeom prst="rect">
            <a:avLst/>
          </a:prstGeom>
          <a:noFill/>
          <a:ln w="0">
            <a:noFill/>
          </a:ln>
        </p:spPr>
        <p:txBody>
          <a:bodyPr>
            <a:normAutofit fontScale="70000"/>
          </a:bodyPr>
          <a:lstStyle/>
          <a:p>
            <a:pPr algn="l">
              <a:lnSpc>
                <a:spcPct val="100000"/>
              </a:lnSpc>
              <a:spcBef>
                <a:spcPts val="1000"/>
              </a:spcBef>
              <a:tabLst>
                <a:tab pos="0" algn="l"/>
              </a:tabLst>
            </a:pPr>
            <a:r>
              <a:rPr lang="zh-CN" altLang="en-US" sz="4800" b="1" spc="-1" dirty="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三、新约的不同</a:t>
            </a:r>
            <a:endParaRPr lang="en-US" altLang="zh-CN" sz="4800" b="1" spc="-1" dirty="0">
              <a:solidFill>
                <a:srgbClr val="FFFF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algn="l">
              <a:lnSpc>
                <a:spcPct val="100000"/>
              </a:lnSpc>
              <a:spcBef>
                <a:spcPts val="1000"/>
              </a:spcBef>
              <a:tabLst>
                <a:tab pos="0" algn="l"/>
              </a:tabLst>
            </a:pPr>
            <a:r>
              <a:rPr lang="zh-CN" altLang="en-US" sz="4800" b="1" spc="-1" dirty="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太</a:t>
            </a:r>
            <a:r>
              <a:rPr lang="en-US" altLang="zh-CN" sz="4800" b="1" spc="-1" dirty="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18</a:t>
            </a:r>
            <a:r>
              <a:rPr lang="zh-CN" altLang="en-US" sz="4800" b="1" spc="-1" dirty="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：</a:t>
            </a:r>
            <a:r>
              <a:rPr lang="en-US" altLang="zh-CN" sz="4800" b="1" spc="-1" dirty="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15-17 </a:t>
            </a:r>
            <a:r>
              <a:rPr lang="zh-CN" altLang="en-US" sz="4800" b="1" spc="-1" dirty="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倘若你的弟兄得罪你，你就去趁着只有他和你在一处的时候，指出他的错来。他若听你，你便得了你的弟兄；他若不听，你就另外带一两个人同去，要凭两三个人的口作见证，句句都可定准。若是不听他们，就告诉教会；若是不听教会，就看他像外邦人和税吏一样。</a:t>
            </a:r>
            <a:endParaRPr lang="zh-CN" altLang="en-US" sz="4800" b="1" spc="-1" dirty="0">
              <a:solidFill>
                <a:srgbClr val="FFFF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algn="l">
              <a:lnSpc>
                <a:spcPct val="100000"/>
              </a:lnSpc>
              <a:spcBef>
                <a:spcPts val="1000"/>
              </a:spcBef>
              <a:tabLst>
                <a:tab pos="0" algn="l"/>
              </a:tabLst>
            </a:pPr>
            <a:endParaRPr lang="zh-CN" altLang="en-US" sz="4800" b="1" spc="-1" dirty="0">
              <a:solidFill>
                <a:srgbClr val="FFFF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algn="l">
              <a:lnSpc>
                <a:spcPct val="100000"/>
              </a:lnSpc>
              <a:spcBef>
                <a:spcPts val="1000"/>
              </a:spcBef>
              <a:tabLst>
                <a:tab pos="0" algn="l"/>
              </a:tabLst>
            </a:pPr>
            <a:r>
              <a:rPr lang="zh-CN" altLang="en-US" sz="4800" b="1" spc="-1" dirty="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教会应该听两三个人还是本人的见证？</a:t>
            </a:r>
            <a:endParaRPr lang="zh-CN" altLang="en-US" sz="4800" b="1" spc="-1" dirty="0">
              <a:solidFill>
                <a:srgbClr val="FFFF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algn="l">
              <a:lnSpc>
                <a:spcPct val="100000"/>
              </a:lnSpc>
              <a:spcBef>
                <a:spcPts val="1000"/>
              </a:spcBef>
              <a:tabLst>
                <a:tab pos="0" algn="l"/>
              </a:tabLst>
            </a:pPr>
            <a:endParaRPr lang="zh-CN" altLang="en-US" sz="4800" b="1" spc="-1" dirty="0">
              <a:solidFill>
                <a:srgbClr val="FFFF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algn="l">
              <a:lnSpc>
                <a:spcPct val="100000"/>
              </a:lnSpc>
              <a:spcBef>
                <a:spcPts val="1000"/>
              </a:spcBef>
              <a:tabLst>
                <a:tab pos="0" algn="l"/>
              </a:tabLst>
            </a:pPr>
            <a:br>
              <a:rPr lang="zh-CN" altLang="en-US" sz="4800" b="1" spc="-1" dirty="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</a:br>
            <a:endParaRPr lang="zh-CN" sz="4800" b="1" strike="noStrike" spc="-1" dirty="0">
              <a:solidFill>
                <a:srgbClr val="FFFF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84" name="文本框 3"/>
          <p:cNvSpPr/>
          <p:nvPr/>
        </p:nvSpPr>
        <p:spPr>
          <a:xfrm>
            <a:off x="119100" y="6165225"/>
            <a:ext cx="5677200" cy="11934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endParaRPr lang="en-US" sz="3200" b="0" strike="noStrike" spc="-1">
              <a:latin typeface="Arial" panose="020B0604020202020204"/>
            </a:endParaRP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内容占位符 2"/>
          <p:cNvSpPr txBox="1"/>
          <p:nvPr/>
        </p:nvSpPr>
        <p:spPr>
          <a:xfrm>
            <a:off x="167640" y="-635"/>
            <a:ext cx="11814175" cy="6805295"/>
          </a:xfrm>
          <a:prstGeom prst="rect">
            <a:avLst/>
          </a:prstGeom>
          <a:noFill/>
          <a:ln w="0">
            <a:noFill/>
          </a:ln>
        </p:spPr>
        <p:txBody>
          <a:bodyPr>
            <a:normAutofit fontScale="90000"/>
          </a:bodyPr>
          <a:lstStyle/>
          <a:p>
            <a:pPr algn="l">
              <a:lnSpc>
                <a:spcPct val="130000"/>
              </a:lnSpc>
              <a:spcBef>
                <a:spcPts val="1000"/>
              </a:spcBef>
              <a:tabLst>
                <a:tab pos="0" algn="l"/>
              </a:tabLst>
            </a:pPr>
            <a:r>
              <a:rPr lang="zh-CN" sz="4800" b="1" spc="-1" dirty="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四、对新约的领袖的不同</a:t>
            </a:r>
            <a:endParaRPr lang="zh-CN" sz="4800" b="1" spc="-1" dirty="0">
              <a:solidFill>
                <a:srgbClr val="FFFF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algn="l">
              <a:lnSpc>
                <a:spcPct val="130000"/>
              </a:lnSpc>
              <a:spcBef>
                <a:spcPts val="1000"/>
              </a:spcBef>
              <a:tabLst>
                <a:tab pos="0" algn="l"/>
              </a:tabLst>
            </a:pPr>
            <a:r>
              <a:rPr lang="zh-CN" sz="4800" b="1" spc="-1" dirty="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提前</a:t>
            </a:r>
            <a:r>
              <a:rPr lang="en-US" altLang="zh-CN" sz="4800" b="1" spc="-1" dirty="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5:19-21 </a:t>
            </a:r>
            <a:r>
              <a:rPr lang="zh-CN" altLang="en-US" sz="4800" b="1" spc="-1" dirty="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控告长老的呈子，非有两三个见证就不要收。犯罪的人，当在众人面前责备他，叫其余的人也可以惧怕。我在神和基督耶稣并蒙拣选的天使面前嘱咐你：要遵守这些话，不可存成见，行事也不可有偏心。</a:t>
            </a:r>
            <a:endParaRPr lang="zh-CN" altLang="en-US" sz="4800" b="1" spc="-1" dirty="0">
              <a:solidFill>
                <a:srgbClr val="FFFF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algn="l">
              <a:lnSpc>
                <a:spcPct val="130000"/>
              </a:lnSpc>
              <a:spcBef>
                <a:spcPts val="1000"/>
              </a:spcBef>
              <a:tabLst>
                <a:tab pos="0" algn="l"/>
              </a:tabLst>
            </a:pPr>
            <a:r>
              <a:rPr lang="zh-CN" sz="4400" b="0" strike="noStrike" spc="-1" dirty="0">
                <a:solidFill>
                  <a:srgbClr val="000000"/>
                </a:solidFill>
                <a:latin typeface="Calibri" panose="020F0502020204030204"/>
              </a:rPr>
              <a:t>太</a:t>
            </a:r>
            <a:r>
              <a:rPr lang="en-US" altLang="zh-CN" sz="4400" b="0" strike="noStrike" spc="-1" dirty="0">
                <a:solidFill>
                  <a:srgbClr val="000000"/>
                </a:solidFill>
                <a:latin typeface="Calibri" panose="020F0502020204030204"/>
              </a:rPr>
              <a:t>5</a:t>
            </a:r>
            <a:r>
              <a:rPr lang="zh-CN" altLang="en-US" sz="4400" b="0" strike="noStrike" spc="-1" dirty="0">
                <a:solidFill>
                  <a:srgbClr val="000000"/>
                </a:solidFill>
                <a:latin typeface="Calibri" panose="020F0502020204030204"/>
              </a:rPr>
              <a:t>：</a:t>
            </a:r>
            <a:endParaRPr lang="zh-CN" altLang="en-US" sz="4400" b="0" strike="noStrike" spc="-1" dirty="0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内容占位符 2"/>
          <p:cNvSpPr txBox="1"/>
          <p:nvPr/>
        </p:nvSpPr>
        <p:spPr>
          <a:xfrm>
            <a:off x="0" y="0"/>
            <a:ext cx="11984355" cy="6857365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lstStyle/>
          <a:p>
            <a:pPr algn="l">
              <a:lnSpc>
                <a:spcPct val="130000"/>
              </a:lnSpc>
              <a:spcBef>
                <a:spcPts val="1000"/>
              </a:spcBef>
              <a:tabLst>
                <a:tab pos="0" algn="l"/>
              </a:tabLst>
            </a:pPr>
            <a:r>
              <a:rPr lang="en-US" altLang="zh-CN" sz="2900" b="1" spc="-1" dirty="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1</a:t>
            </a:r>
            <a:r>
              <a:rPr lang="zh-CN" altLang="en-US" sz="2900" b="1" spc="-1" dirty="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、一般的信徒，一个人的控告就要收，但是对于牧者需要两个人的见证。</a:t>
            </a:r>
            <a:endParaRPr lang="zh-CN" altLang="en-US" sz="2900" b="1" spc="-1" dirty="0">
              <a:solidFill>
                <a:srgbClr val="FFFF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algn="l">
              <a:lnSpc>
                <a:spcPct val="130000"/>
              </a:lnSpc>
              <a:spcBef>
                <a:spcPts val="1000"/>
              </a:spcBef>
              <a:tabLst>
                <a:tab pos="0" algn="l"/>
              </a:tabLst>
            </a:pPr>
            <a:r>
              <a:rPr lang="en-US" altLang="zh-CN" sz="2900" b="1" spc="-1" dirty="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2</a:t>
            </a:r>
            <a:r>
              <a:rPr lang="zh-CN" altLang="en-US" sz="2900" b="1" spc="-1" dirty="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、</a:t>
            </a:r>
            <a:r>
              <a:rPr lang="zh-CN" altLang="en-US" sz="2900" b="1" strike="noStrike" spc="-1" dirty="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如果是复数的牧者的话，另外的牧者收，如果只有一位牧者，就执事收。牧者和执事一起更好，因为多了见证人，更有说服力。</a:t>
            </a:r>
            <a:endParaRPr lang="zh-CN" altLang="en-US" sz="2900" b="1" strike="noStrike" spc="-1" dirty="0">
              <a:solidFill>
                <a:srgbClr val="FFFF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algn="l">
              <a:lnSpc>
                <a:spcPct val="130000"/>
              </a:lnSpc>
              <a:spcBef>
                <a:spcPts val="1000"/>
              </a:spcBef>
              <a:tabLst>
                <a:tab pos="0" algn="l"/>
              </a:tabLst>
            </a:pPr>
            <a:r>
              <a:rPr lang="en-US" altLang="zh-CN" sz="2900" b="1" strike="noStrike" spc="-1" dirty="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3</a:t>
            </a:r>
            <a:r>
              <a:rPr lang="zh-CN" altLang="en-US" sz="2900" b="1" strike="noStrike" spc="-1" dirty="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、收完需要仔细调查，看是否属实。如果经调查之后，被控告的人确实犯了罪，或确实存在不合格的问题，或一直在罪中，或者谈完之后还不悔改。就要当众责备。</a:t>
            </a:r>
            <a:endParaRPr lang="zh-CN" altLang="en-US" sz="2900" b="1" strike="noStrike" spc="-1" dirty="0">
              <a:solidFill>
                <a:srgbClr val="FFFF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algn="l">
              <a:lnSpc>
                <a:spcPct val="130000"/>
              </a:lnSpc>
              <a:spcBef>
                <a:spcPts val="1000"/>
              </a:spcBef>
              <a:tabLst>
                <a:tab pos="0" algn="l"/>
              </a:tabLst>
            </a:pPr>
            <a:r>
              <a:rPr lang="en-US" altLang="zh-CN" sz="2900" b="1" strike="noStrike" spc="-1" dirty="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4</a:t>
            </a:r>
            <a:r>
              <a:rPr lang="zh-CN" altLang="en-US" sz="2900" b="1" strike="noStrike" spc="-1" dirty="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、根据情节的严重程度以及个人的态度，公开的责备可以包括：</a:t>
            </a:r>
            <a:r>
              <a:rPr lang="en-US" altLang="zh-CN" sz="2900" b="1" strike="noStrike" spc="-1" dirty="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1</a:t>
            </a:r>
            <a:r>
              <a:rPr lang="zh-CN" altLang="en-US" sz="2900" b="1" strike="noStrike" spc="-1" dirty="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）可能仅仅是公开的责备（对方也公开表示悔改或改进），不用任何其他的处理；</a:t>
            </a:r>
            <a:r>
              <a:rPr lang="en-US" altLang="zh-CN" sz="2900" b="1" strike="noStrike" spc="-1" dirty="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2</a:t>
            </a:r>
            <a:r>
              <a:rPr lang="zh-CN" altLang="en-US" sz="2900" b="1" strike="noStrike" spc="-1" dirty="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）、可能会停止带领性质的服侍，直到对方悔改或改进；</a:t>
            </a:r>
            <a:r>
              <a:rPr lang="en-US" altLang="zh-CN" sz="2900" b="1" strike="noStrike" spc="-1" dirty="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3</a:t>
            </a:r>
            <a:r>
              <a:rPr lang="zh-CN" altLang="en-US" sz="2900" b="1" strike="noStrike" spc="-1" dirty="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）、可能会弹劾，就是提交会友大会罢免其职分；</a:t>
            </a:r>
            <a:r>
              <a:rPr lang="en-US" altLang="zh-CN" sz="2900" b="1" strike="noStrike" spc="-1" dirty="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4</a:t>
            </a:r>
            <a:r>
              <a:rPr lang="zh-CN" altLang="en-US" sz="2900" b="1" strike="noStrike" spc="-1" dirty="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）、可能直接投票开除会籍（包括罢免职务</a:t>
            </a:r>
            <a:r>
              <a:rPr lang="en-US" altLang="zh-CN" sz="2900" b="1" strike="noStrike" spc="-1" dirty="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--</a:t>
            </a:r>
            <a:r>
              <a:rPr lang="zh-CN" altLang="en-US" sz="2900" b="1" strike="noStrike" spc="-1" dirty="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提前</a:t>
            </a:r>
            <a:r>
              <a:rPr lang="en-US" altLang="zh-CN" sz="2900" b="1" strike="noStrike" spc="-1" dirty="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1:20</a:t>
            </a:r>
            <a:r>
              <a:rPr lang="zh-CN" altLang="en-US" sz="2900" b="1" strike="noStrike" spc="-1" dirty="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）。</a:t>
            </a:r>
            <a:endParaRPr lang="zh-CN" altLang="en-US" sz="2900" b="1" strike="noStrike" spc="-1" dirty="0">
              <a:solidFill>
                <a:srgbClr val="FFFF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内容占位符 2"/>
          <p:cNvSpPr txBox="1"/>
          <p:nvPr/>
        </p:nvSpPr>
        <p:spPr>
          <a:xfrm>
            <a:off x="71755" y="92075"/>
            <a:ext cx="12061190" cy="671830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lstStyle/>
          <a:p>
            <a:pPr algn="l">
              <a:lnSpc>
                <a:spcPct val="130000"/>
              </a:lnSpc>
              <a:spcBef>
                <a:spcPts val="1000"/>
              </a:spcBef>
              <a:tabLst>
                <a:tab pos="0" algn="l"/>
              </a:tabLst>
            </a:pPr>
            <a:r>
              <a:rPr lang="en-US" altLang="zh-CN" sz="3000" b="1" strike="noStrike" spc="-1" dirty="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5</a:t>
            </a:r>
            <a:r>
              <a:rPr lang="zh-CN" altLang="en-US" sz="3000" b="1" strike="noStrike" spc="-1" dirty="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、到底是哪一种，需要负责处理的人根据实际情况而定，但是要确保申</a:t>
            </a:r>
            <a:r>
              <a:rPr lang="en-US" altLang="zh-CN" sz="3000" b="1" strike="noStrike" spc="-1" dirty="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19:20</a:t>
            </a:r>
            <a:r>
              <a:rPr lang="zh-CN" altLang="en-US" sz="3000" b="1" strike="noStrike" spc="-1" dirty="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；提前</a:t>
            </a:r>
            <a:r>
              <a:rPr lang="en-US" altLang="zh-CN" sz="3000" b="1" strike="noStrike" spc="-1" dirty="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5:20</a:t>
            </a:r>
            <a:r>
              <a:rPr lang="zh-CN" altLang="en-US" sz="3000" b="1" strike="noStrike" spc="-1" dirty="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的目的要达到：其余的人惧怕，不敢再犯类似的问题或罪。</a:t>
            </a:r>
            <a:endParaRPr lang="zh-CN" altLang="en-US" sz="3000" b="1" strike="noStrike" spc="-1" dirty="0">
              <a:solidFill>
                <a:srgbClr val="FFFF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30000"/>
              </a:lnSpc>
              <a:spcBef>
                <a:spcPts val="1000"/>
              </a:spcBef>
              <a:tabLst>
                <a:tab pos="0" algn="l"/>
              </a:tabLst>
            </a:pPr>
            <a:r>
              <a:rPr lang="en-US" altLang="zh-CN" sz="3000" b="1" strike="noStrike" spc="-1" dirty="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6</a:t>
            </a:r>
            <a:r>
              <a:rPr lang="zh-CN" altLang="en-US" sz="3000" b="1" strike="noStrike" spc="-1" dirty="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、处理这些事情的注意事项是什么？提前</a:t>
            </a:r>
            <a:r>
              <a:rPr lang="en-US" altLang="zh-CN" sz="3000" b="1" strike="noStrike" spc="-1" dirty="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5</a:t>
            </a:r>
            <a:r>
              <a:rPr lang="zh-CN" altLang="en-US" sz="3000" b="1" strike="noStrike" spc="-1" dirty="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：</a:t>
            </a:r>
            <a:r>
              <a:rPr lang="en-US" altLang="zh-CN" sz="3000" b="1" strike="noStrike" spc="-1" dirty="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21</a:t>
            </a:r>
            <a:r>
              <a:rPr lang="zh-CN" altLang="en-US" sz="3000" b="1" strike="noStrike" spc="-1" dirty="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节提到：</a:t>
            </a:r>
            <a:r>
              <a:rPr lang="en-US" altLang="zh-CN" sz="3000" b="1" strike="noStrike" spc="-1" dirty="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</a:t>
            </a:r>
            <a:r>
              <a:rPr lang="zh-CN" altLang="en-US" sz="3000" b="1" strike="noStrike" spc="-1" dirty="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）不要存成见</a:t>
            </a:r>
            <a:r>
              <a:rPr lang="en-US" altLang="zh-CN" sz="3000" b="1" strike="noStrike" spc="-1" dirty="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--</a:t>
            </a:r>
            <a:r>
              <a:rPr lang="zh-CN" altLang="en-US" sz="3000" b="1" strike="noStrike" spc="-1" dirty="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偏见</a:t>
            </a:r>
            <a:r>
              <a:rPr lang="en-US" altLang="zh-CN" sz="3000" b="1" strike="noStrike" spc="-1" dirty="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</a:t>
            </a:r>
            <a:r>
              <a:rPr lang="zh-CN" altLang="en-US" sz="3000" b="1" strike="noStrike" spc="-1" dirty="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先入为主的看法，要客观，不要没有证据就下结论。</a:t>
            </a:r>
            <a:r>
              <a:rPr lang="en-US" altLang="zh-CN" sz="3000" b="1" strike="noStrike" spc="-1" dirty="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</a:t>
            </a:r>
            <a:r>
              <a:rPr lang="zh-CN" altLang="en-US" sz="3000" b="1" strike="noStrike" spc="-1" dirty="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）不要偏心，就是公平，对有关所有当事人要公平，不要偏袒人或有个人倾向，不要根据个人关系来做决定，我们对待所有的牧者都要一视同仁。处理牧者是极其严肃的事情，需要特别慎重地处理，而且是在神、基督和天使的面前处理，就如同在天上的法庭一样，将来也要为此向主交账。</a:t>
            </a:r>
            <a:endParaRPr lang="zh-CN" altLang="en-US" sz="3000" b="1" strike="noStrike" spc="-1" dirty="0">
              <a:solidFill>
                <a:srgbClr val="FFFF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内容占位符 2"/>
          <p:cNvSpPr txBox="1"/>
          <p:nvPr/>
        </p:nvSpPr>
        <p:spPr>
          <a:xfrm>
            <a:off x="0" y="-635"/>
            <a:ext cx="12192000" cy="6858635"/>
          </a:xfrm>
          <a:prstGeom prst="rect">
            <a:avLst/>
          </a:prstGeom>
          <a:noFill/>
          <a:ln w="0">
            <a:noFill/>
          </a:ln>
        </p:spPr>
        <p:txBody>
          <a:bodyPr>
            <a:normAutofit fontScale="90000"/>
          </a:bodyPr>
          <a:lstStyle/>
          <a:p>
            <a:pPr algn="ctr">
              <a:lnSpc>
                <a:spcPct val="130000"/>
              </a:lnSpc>
              <a:spcBef>
                <a:spcPts val="1000"/>
              </a:spcBef>
              <a:tabLst>
                <a:tab pos="0" algn="l"/>
              </a:tabLst>
            </a:pPr>
            <a:r>
              <a:rPr lang="zh-CN" sz="4800" b="1" spc="-1" dirty="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常见问题：</a:t>
            </a:r>
            <a:endParaRPr lang="zh-CN" sz="4800" b="1" spc="-1" dirty="0">
              <a:solidFill>
                <a:srgbClr val="FFFF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algn="l">
              <a:lnSpc>
                <a:spcPct val="130000"/>
              </a:lnSpc>
              <a:spcBef>
                <a:spcPts val="1000"/>
              </a:spcBef>
              <a:tabLst>
                <a:tab pos="0" algn="l"/>
              </a:tabLst>
            </a:pPr>
            <a:r>
              <a:rPr lang="en-US" altLang="zh-CN" sz="4800" b="1" spc="-1" dirty="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1</a:t>
            </a:r>
            <a:r>
              <a:rPr lang="zh-CN" altLang="en-US" sz="4800" b="1" spc="-1" dirty="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、</a:t>
            </a:r>
            <a:r>
              <a:rPr lang="zh-CN" altLang="en-US" sz="4800" b="1" strike="noStrike" spc="-1" dirty="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是否必须经过教会纪律的第一步骤？也就是必须私下先挽回，然后才是</a:t>
            </a:r>
            <a:r>
              <a:rPr lang="en-US" altLang="zh-CN" sz="4800" b="1" strike="noStrike" spc="-1" dirty="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2</a:t>
            </a:r>
            <a:r>
              <a:rPr lang="zh-CN" altLang="en-US" sz="4800" b="1" strike="noStrike" spc="-1" dirty="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个见证人一起提交呈子。</a:t>
            </a:r>
            <a:endParaRPr lang="zh-CN" altLang="en-US" sz="4800" b="1" strike="noStrike" spc="-1" dirty="0">
              <a:solidFill>
                <a:srgbClr val="FFFF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algn="l">
              <a:lnSpc>
                <a:spcPct val="130000"/>
              </a:lnSpc>
              <a:spcBef>
                <a:spcPts val="1000"/>
              </a:spcBef>
              <a:tabLst>
                <a:tab pos="0" algn="l"/>
              </a:tabLst>
            </a:pPr>
            <a:r>
              <a:rPr lang="en-US" altLang="zh-CN" sz="4800" b="1" strike="noStrike" spc="-1" dirty="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2</a:t>
            </a:r>
            <a:r>
              <a:rPr lang="zh-CN" altLang="en-US" sz="4800" b="1" strike="noStrike" spc="-1" dirty="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、是否在提交会友大会之前必须提前向所有会友透露牧者的问题？不提前告诉会友是否不公平？</a:t>
            </a:r>
            <a:endParaRPr lang="zh-CN" altLang="en-US" sz="4800" b="1" strike="noStrike" spc="-1" dirty="0">
              <a:solidFill>
                <a:srgbClr val="FFFF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1203</Words>
  <Application>WPS 演示</Application>
  <PresentationFormat>宽屏</PresentationFormat>
  <Paragraphs>36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8" baseType="lpstr">
      <vt:lpstr>Arial</vt:lpstr>
      <vt:lpstr>宋体</vt:lpstr>
      <vt:lpstr>Wingdings</vt:lpstr>
      <vt:lpstr>微软雅黑</vt:lpstr>
      <vt:lpstr>Calibri</vt:lpstr>
      <vt:lpstr>Arial</vt:lpstr>
      <vt:lpstr>Arial Unicode MS</vt:lpstr>
      <vt:lpstr>等线 Light</vt:lpstr>
      <vt:lpstr>等线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wong michael</dc:creator>
  <cp:lastModifiedBy>麦克牧师</cp:lastModifiedBy>
  <cp:revision>110</cp:revision>
  <dcterms:created xsi:type="dcterms:W3CDTF">2025-09-19T09:04:00Z</dcterms:created>
  <dcterms:modified xsi:type="dcterms:W3CDTF">2025-11-23T02:09:24Z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8C62B9F91287411598DB9018C81AE6C2_13</vt:lpwstr>
  </property>
  <property fmtid="{D5CDD505-2E9C-101B-9397-08002B2CF9AE}" pid="3" name="KSOProductBuildVer">
    <vt:lpwstr>2052-12.1.0.23542</vt:lpwstr>
  </property>
</Properties>
</file>